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13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1" r:id="rId32"/>
    <p:sldId id="310" r:id="rId33"/>
    <p:sldId id="278" r:id="rId34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75" d="100"/>
          <a:sy n="175" d="100"/>
        </p:scale>
        <p:origin x="1232" y="8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9" d="25"/>
        <a:sy n="39" d="25"/>
      </p:scale>
      <p:origin x="0" y="-248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Spring </a:t>
            </a:r>
            <a:r>
              <a:rPr lang="en-US" altLang="en-US" smtClean="0"/>
              <a:t>2021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</a:t>
            </a:r>
            <a:r>
              <a:rPr lang="en-US" smtClean="0"/>
              <a:t>Fujitsu Fugaku </a:t>
            </a:r>
            <a:r>
              <a:rPr lang="en-US" smtClean="0"/>
              <a:t>MPP.</a:t>
            </a:r>
          </a:p>
          <a:p>
            <a:pPr lvl="1"/>
            <a:r>
              <a:rPr lang="en-US" smtClean="0"/>
              <a:t>Runs at </a:t>
            </a:r>
            <a:r>
              <a:rPr lang="en-US" smtClean="0"/>
              <a:t>442 </a:t>
            </a:r>
            <a:r>
              <a:rPr lang="en-US" smtClean="0"/>
              <a:t>PFLOPS, about </a:t>
            </a:r>
            <a:r>
              <a:rPr lang="en-US" smtClean="0"/>
              <a:t>3M </a:t>
            </a:r>
            <a:r>
              <a:rPr lang="en-US" smtClean="0"/>
              <a:t>times faster than a workstation.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47691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computers,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ttps://upload.wikimedia.org/wikipedia/commons/thumb/8/8b/Moore%27s_Law_Transistor_Count_1971-2018.png/1920px-Moore%27s_Law_Transistor_Count_1971-2018.png?15827677973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3679760"/>
            <a:ext cx="4399582" cy="31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four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/ moderate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64)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Apple Neural Engine, IBM TrueNorth.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6879"/>
              </p:ext>
            </p:extLst>
          </p:nvPr>
        </p:nvGraphicFramePr>
        <p:xfrm>
          <a:off x="1623322" y="4931224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world.</a:t>
            </a:r>
          </a:p>
          <a:p>
            <a:pPr lvl="1"/>
            <a:r>
              <a:rPr lang="en-US" smtClean="0"/>
              <a:t>Speed measured in floating point operations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intensive, but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~50 GFLOPS / core, and GPU achieves ~ 10 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" y="3204379"/>
            <a:ext cx="8901793" cy="15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</a:t>
            </a:r>
            <a:r>
              <a:rPr lang="en-US" altLang="en-US"/>
              <a:t>– </a:t>
            </a:r>
            <a:r>
              <a:rPr lang="en-US" altLang="en-US" smtClean="0"/>
              <a:t>Trends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258291"/>
            <a:ext cx="8434864" cy="27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" y="1348658"/>
            <a:ext cx="9046152" cy="271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10" y="4042611"/>
            <a:ext cx="4488950" cy="281538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9" y="1200149"/>
            <a:ext cx="5303830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66825"/>
            <a:ext cx="3364809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832" y="4024222"/>
            <a:ext cx="1516753" cy="22414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info</a:t>
            </a:r>
            <a:endParaRPr lang="en-US" altLang="en-US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5589" y="1118263"/>
            <a:ext cx="8255000" cy="1977242"/>
          </a:xfrm>
        </p:spPr>
        <p:txBody>
          <a:bodyPr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Instructor</a:t>
            </a:r>
            <a:r>
              <a:rPr lang="en-US" altLang="en-US" sz="1800" smtClean="0">
                <a:solidFill>
                  <a:srgbClr val="0070C0"/>
                </a:solidFill>
              </a:rPr>
              <a:t> 	</a:t>
            </a:r>
            <a:r>
              <a:rPr lang="en-US" altLang="en-US" sz="1800" smtClean="0"/>
              <a:t>Assoc Prof Rui FAN </a:t>
            </a:r>
            <a:r>
              <a:rPr lang="zh-CN" altLang="en-US" sz="180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18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Research 	</a:t>
            </a:r>
            <a:r>
              <a:rPr lang="en-US" altLang="en-US" sz="1800" smtClean="0"/>
              <a:t>Parallel and distributed computing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Contact 	</a:t>
            </a:r>
            <a:r>
              <a:rPr lang="en-US" altLang="en-US" sz="1800" smtClean="0">
                <a:hlinkClick r:id="rId2"/>
              </a:rPr>
              <a:t>fanrui@shanghaitech.edu.cn</a:t>
            </a:r>
            <a:r>
              <a:rPr lang="en-US" altLang="en-US" sz="1800" smtClean="0"/>
              <a:t> (English </a:t>
            </a:r>
            <a:r>
              <a:rPr lang="en-US" altLang="en-US" sz="1800" smtClean="0"/>
              <a:t>please)  </a:t>
            </a:r>
            <a:r>
              <a:rPr lang="en-US" altLang="en-US" sz="1800" smtClean="0"/>
              <a:t>			20685372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Office hours 	</a:t>
            </a:r>
            <a:r>
              <a:rPr lang="en-US" altLang="en-US" sz="1800" smtClean="0"/>
              <a:t>Thursdays 5-6pm</a:t>
            </a:r>
            <a:r>
              <a:rPr lang="en-US" altLang="en-US" sz="1800" smtClean="0"/>
              <a:t>, SIST 1A-504E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Recitation 	</a:t>
            </a:r>
            <a:r>
              <a:rPr lang="en-US" altLang="en-US" sz="1800" smtClean="0"/>
              <a:t>TBA  </a:t>
            </a:r>
          </a:p>
          <a:p>
            <a:pPr indent="-457200">
              <a:spcBef>
                <a:spcPts val="0"/>
              </a:spcBef>
            </a:pPr>
            <a:r>
              <a:rPr lang="en-US" altLang="en-US" sz="1800" smtClean="0">
                <a:solidFill>
                  <a:srgbClr val="1503FB"/>
                </a:solidFill>
              </a:rPr>
              <a:t>Website</a:t>
            </a:r>
            <a:r>
              <a:rPr lang="en-US" altLang="en-US" sz="1800"/>
              <a:t> </a:t>
            </a:r>
            <a:r>
              <a:rPr lang="en-US" altLang="en-US" sz="1800" smtClean="0"/>
              <a:t>	Blackboard and Piazza</a:t>
            </a:r>
          </a:p>
          <a:p>
            <a:pPr indent="-457200">
              <a:spcBef>
                <a:spcPts val="0"/>
              </a:spcBef>
            </a:pPr>
            <a:endParaRPr lang="en-US" altLang="en-US" sz="1800" smtClean="0"/>
          </a:p>
          <a:p>
            <a:pPr indent="-457200">
              <a:spcBef>
                <a:spcPts val="0"/>
              </a:spcBef>
            </a:pPr>
            <a:endParaRPr lang="en-US" altLang="en-US" sz="1800">
              <a:solidFill>
                <a:srgbClr val="1503FB"/>
              </a:solidFill>
            </a:endParaRPr>
          </a:p>
          <a:p>
            <a:pPr indent="-457200">
              <a:spcBef>
                <a:spcPts val="0"/>
              </a:spcBef>
            </a:pPr>
            <a:endParaRPr lang="en-US" altLang="en-US" sz="1800" smtClean="0">
              <a:solidFill>
                <a:srgbClr val="1503F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29858"/>
              </p:ext>
            </p:extLst>
          </p:nvPr>
        </p:nvGraphicFramePr>
        <p:xfrm>
          <a:off x="413007" y="3182885"/>
          <a:ext cx="8331190" cy="3607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26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5403272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26473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About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once every 2 weeks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38476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916260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Reading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 interesting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research paper from the suggested reading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Tell me your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paper by week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report and give a 15 minute presentation 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916260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Course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</a:p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interesting problem and write an efficient parallel program for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problem by week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report and give a 15 minute presentation in week 16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53479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At start of week 9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60572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Attendance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92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285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/>
              <a:t>Uniform control flow, predictable and coalesced memory accesses</a:t>
            </a:r>
            <a:r>
              <a:rPr lang="en-US" altLang="en-US" sz="2000" smtClean="0"/>
              <a:t>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HPCG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42" y="1178512"/>
            <a:ext cx="6052457" cy="56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Graph500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45772"/>
            <a:ext cx="8537560" cy="4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partly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and AI.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interfere with each other, so can’t be done at same time.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</a:t>
            </a:r>
            <a:r>
              <a:rPr lang="en-US" smtClean="0"/>
              <a:t>Binary search, Dijkstra’s </a:t>
            </a:r>
            <a:r>
              <a:rPr lang="en-US" smtClean="0"/>
              <a:t>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and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47056</TotalTime>
  <Words>1423</Words>
  <Application>Microsoft Office PowerPoint</Application>
  <PresentationFormat>On-screen Show (4:3)</PresentationFormat>
  <Paragraphs>223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Course info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– Trends</vt:lpstr>
      <vt:lpstr>Top 500 – Architecture</vt:lpstr>
      <vt:lpstr>Top 500 – Interconnect </vt:lpstr>
      <vt:lpstr>Top 500 – Applications</vt:lpstr>
      <vt:lpstr>Other performance measures</vt:lpstr>
      <vt:lpstr>HPCG</vt:lpstr>
      <vt:lpstr>Graph500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3384</cp:revision>
  <cp:lastPrinted>2019-02-18T12:29:52Z</cp:lastPrinted>
  <dcterms:created xsi:type="dcterms:W3CDTF">2004-01-06T19:40:29Z</dcterms:created>
  <dcterms:modified xsi:type="dcterms:W3CDTF">2021-02-23T06:21:38Z</dcterms:modified>
</cp:coreProperties>
</file>